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501D12-BE90-49BF-82C6-1B0D3D85B7F1}" v="1" dt="2026-01-16T08:08:34.1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89A7E-37EB-27FC-2C7F-E47367DC2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162-1ABB-8878-46BB-A2EB7F2C44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D2A9B-B9C0-C77F-72A3-31462C2C6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713B6-D884-40E7-25A5-FA6810DD5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D40925-8AD2-986C-CA4C-13A4F4AEA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8879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3EE247-1D89-3A90-9B21-A23809350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BF552A-A2E7-B142-D6E5-67AD677278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106DBE-595D-32FF-90E5-EC3FC1D6E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2FA156-E7CE-9040-1FCD-3C04D0264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45CCA-03A3-4CE5-C3F2-27FBAD936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73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5EDEAC-B18A-8BAA-156B-866CD42B4F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88CA2B-862A-BBE5-0D14-A86847D2EB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BD360-FCDA-FAE2-4645-2A39C682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0D66C-C151-8A1D-5988-589EF1435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045A8-9B9E-FDC8-185E-7E14A7FFB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61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EEA28-77B4-330B-8B6D-A2068E45E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514397-D29C-5D63-5E6B-090A74084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4A110-15DF-0C64-B0A8-D910DE3FCB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54AFF7-F204-E051-872C-FCF6DD726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4F194-51B0-E02D-9741-A3D3F3678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3539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DF772-B447-C37C-6EA7-7BA5AAAF3C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68F6D7-5AF0-B286-6781-2A5B21726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6CF871-DFD2-8785-F0CE-5700EF1F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327369-0A77-5BF3-090A-6BA31C2B6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E52251-992C-DB2A-3D0F-8C692B4B8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092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EED0C-0E97-2DDA-D49C-281E7ECB5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2AACC1-92B5-7BF4-09C2-026AD12096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EBCBE7-DE63-76BE-C822-40D837ADB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4320E1-A623-BD6D-2FE8-BA476367B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6259C6-6671-9DAA-EC75-212B65E60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164BBA-E850-EBDF-9901-268366BB2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960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323E95-01D8-F99D-1BEA-FE1DAE77F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9BD52-1CC0-93B5-B89F-5FAB0BFCCC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9E744-A03D-6381-FC58-943874F7FF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9F64A7-0BD3-3178-B7BA-623A472A1F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C57418-140A-59C8-B038-C68F19B9CA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1628136-926A-816E-C883-FAC2A3F68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70149E-5E60-3DCC-A814-B8BE7214A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C44828-DEB9-9024-CC7C-8B44A557B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840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BB46F-6C7B-9078-FD58-007807EF3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1ED70F-5332-564F-42BC-9E4D7F9F9B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BBFFE-14FF-39B3-A7E3-8B6644589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CC6ADE-392A-FB98-239B-936D850F9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554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14E01F-8756-696B-1584-D95F93BE6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89A0E0-97D6-25DC-7A15-307B62D6D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A9745-0C36-058F-2D6E-4A9D5DE77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93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E45BB-262F-6A8A-E27B-9429D603D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74E223-CB98-133E-DCC7-EFB80771ED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5040C7-FB6F-F119-3A35-0E8ECE877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AA3D65-CACC-7C97-F68D-16C2F375A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AF47C1-F9BB-9BBE-189B-C8728A82C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A07D04-ED64-AD6F-6287-FF0BA5FF8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6828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E71E6-06F7-566D-0D6C-0E73CD23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CE82CD-D91C-D1AD-79AF-3BE2A0623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27F4EE-6013-AF83-6362-B101127BD2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E42BB-7472-FA10-C3D8-8CF2A1B51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5D5A7-FE52-3145-1A89-0ACF32A67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808AD4-3563-8017-BDA5-09DEDD35A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4741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AC9193E-5B6A-1A49-29BF-E785CAD45F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868B8A-0D21-927E-2D43-BA1D63F15B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EE520-EC2E-133B-0EA6-4ABEDF5DCF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B5D0D-E757-4594-8E3C-A8834698AA56}" type="datetimeFigureOut">
              <a:rPr lang="en-GB" smtClean="0"/>
              <a:t>22/01/2026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2115C-FFEC-9B80-2E0C-21EBC481D3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0BB46-1A75-D75D-8540-B9971821E2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36FEC-9446-42EF-841A-32554444D6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170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A223791-75BD-D74B-F032-B7E252C5FE6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418" t="19300" r="80097" b="69044"/>
          <a:stretch>
            <a:fillRect/>
          </a:stretch>
        </p:blipFill>
        <p:spPr>
          <a:xfrm>
            <a:off x="8313490" y="532759"/>
            <a:ext cx="2758837" cy="201677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621F4C3-8F16-4921-347C-4DFAEA5E43E6}"/>
              </a:ext>
            </a:extLst>
          </p:cNvPr>
          <p:cNvSpPr txBox="1"/>
          <p:nvPr/>
        </p:nvSpPr>
        <p:spPr>
          <a:xfrm>
            <a:off x="3048000" y="3258184"/>
            <a:ext cx="6096000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4800" b="1" dirty="0">
                <a:solidFill>
                  <a:srgbClr val="008375"/>
                </a:solidFill>
              </a:rPr>
              <a:t>Value for money (</a:t>
            </a:r>
            <a:r>
              <a:rPr lang="en-US" sz="4800" b="1" dirty="0" err="1">
                <a:solidFill>
                  <a:srgbClr val="008375"/>
                </a:solidFill>
              </a:rPr>
              <a:t>vfm</a:t>
            </a:r>
            <a:r>
              <a:rPr lang="en-US" sz="4800" b="1" dirty="0">
                <a:solidFill>
                  <a:srgbClr val="008375"/>
                </a:solidFill>
              </a:rPr>
              <a:t>) sector scorecard</a:t>
            </a:r>
            <a:endParaRPr lang="en-GB" sz="4800" b="1" dirty="0">
              <a:solidFill>
                <a:srgbClr val="008375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8F03E8B-42DC-39AD-27F5-F255138D1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9673" y="790521"/>
            <a:ext cx="21240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3476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274AA-701C-8258-8F69-D0B82B175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 dirty="0" err="1">
                <a:solidFill>
                  <a:srgbClr val="008375"/>
                </a:solidFill>
                <a:latin typeface="+mn-lt"/>
                <a:ea typeface="+mn-ea"/>
                <a:cs typeface="+mn-cs"/>
              </a:rPr>
              <a:t>Vfm</a:t>
            </a:r>
            <a:r>
              <a:rPr lang="en-US" sz="4800" b="1" dirty="0">
                <a:solidFill>
                  <a:srgbClr val="008375"/>
                </a:solidFill>
                <a:latin typeface="+mn-lt"/>
                <a:ea typeface="+mn-ea"/>
                <a:cs typeface="+mn-cs"/>
              </a:rPr>
              <a:t> sector scorecard – year </a:t>
            </a:r>
            <a:r>
              <a:rPr lang="en-US" sz="4800" b="1">
                <a:solidFill>
                  <a:srgbClr val="008375"/>
                </a:solidFill>
                <a:latin typeface="+mn-lt"/>
                <a:ea typeface="+mn-ea"/>
                <a:cs typeface="+mn-cs"/>
              </a:rPr>
              <a:t>end 2024/25</a:t>
            </a:r>
            <a:endParaRPr lang="en-GB" sz="4800" b="1" dirty="0">
              <a:solidFill>
                <a:srgbClr val="008375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0910B14-0763-297C-CBCA-26E6E386BA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44867498"/>
              </p:ext>
            </p:extLst>
          </p:nvPr>
        </p:nvGraphicFramePr>
        <p:xfrm>
          <a:off x="678730" y="1331699"/>
          <a:ext cx="10983693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38263">
                  <a:extLst>
                    <a:ext uri="{9D8B030D-6E8A-4147-A177-3AD203B41FA5}">
                      <a16:colId xmlns:a16="http://schemas.microsoft.com/office/drawing/2014/main" val="717531873"/>
                    </a:ext>
                  </a:extLst>
                </a:gridCol>
                <a:gridCol w="1971938">
                  <a:extLst>
                    <a:ext uri="{9D8B030D-6E8A-4147-A177-3AD203B41FA5}">
                      <a16:colId xmlns:a16="http://schemas.microsoft.com/office/drawing/2014/main" val="303986749"/>
                    </a:ext>
                  </a:extLst>
                </a:gridCol>
                <a:gridCol w="1607129">
                  <a:extLst>
                    <a:ext uri="{9D8B030D-6E8A-4147-A177-3AD203B41FA5}">
                      <a16:colId xmlns:a16="http://schemas.microsoft.com/office/drawing/2014/main" val="3939470124"/>
                    </a:ext>
                  </a:extLst>
                </a:gridCol>
                <a:gridCol w="1429766">
                  <a:extLst>
                    <a:ext uri="{9D8B030D-6E8A-4147-A177-3AD203B41FA5}">
                      <a16:colId xmlns:a16="http://schemas.microsoft.com/office/drawing/2014/main" val="3599928628"/>
                    </a:ext>
                  </a:extLst>
                </a:gridCol>
                <a:gridCol w="1636597">
                  <a:extLst>
                    <a:ext uri="{9D8B030D-6E8A-4147-A177-3AD203B41FA5}">
                      <a16:colId xmlns:a16="http://schemas.microsoft.com/office/drawing/2014/main" val="2406312112"/>
                    </a:ext>
                  </a:extLst>
                </a:gridCol>
              </a:tblGrid>
              <a:tr h="1127093">
                <a:tc>
                  <a:txBody>
                    <a:bodyPr/>
                    <a:lstStyle/>
                    <a:p>
                      <a:r>
                        <a:rPr lang="en-US" dirty="0" err="1"/>
                        <a:t>Vfm</a:t>
                      </a:r>
                      <a:r>
                        <a:rPr lang="en-US" dirty="0"/>
                        <a:t> scorecard measure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Raven Housing Trust 24/25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Budget (Target)</a:t>
                      </a:r>
                    </a:p>
                    <a:p>
                      <a:pPr algn="ctr"/>
                      <a:r>
                        <a:rPr lang="en-US" dirty="0"/>
                        <a:t>24/25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 year sector median (23/24)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Prior year peer group median (23/24)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336571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Reinvestment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5.99%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9.3%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7.7%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10.4%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103159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New supply % - social housing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1.59%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0400591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New supply % – non-social housing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0.0%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9420695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Gearing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45.6%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58.3%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539865"/>
                  </a:ext>
                </a:extLst>
              </a:tr>
              <a:tr h="606896">
                <a:tc>
                  <a:txBody>
                    <a:bodyPr/>
                    <a:lstStyle/>
                    <a:p>
                      <a:r>
                        <a:rPr lang="en-US" dirty="0"/>
                        <a:t>Earnings before interest, tax, depreciation &amp; </a:t>
                      </a:r>
                      <a:r>
                        <a:rPr lang="en-US" dirty="0" err="1"/>
                        <a:t>Amortisation</a:t>
                      </a:r>
                      <a:r>
                        <a:rPr lang="en-US" dirty="0"/>
                        <a:t> (EBITDA %)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60%*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157.1%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825911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Social housing cost per unit £,000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£7,709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£6,878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£5,136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£4,964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546675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Operating margin 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11.15%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18.5%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22.9%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9197831"/>
                  </a:ext>
                </a:extLst>
              </a:tr>
              <a:tr h="351614">
                <a:tc>
                  <a:txBody>
                    <a:bodyPr/>
                    <a:lstStyle/>
                    <a:p>
                      <a:r>
                        <a:rPr lang="en-US" dirty="0"/>
                        <a:t>Operating margin social housing lettings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16.2%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20.4%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19.93%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2327419"/>
                  </a:ext>
                </a:extLst>
              </a:tr>
              <a:tr h="6068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Return on capital employed (ROCE)</a:t>
                      </a:r>
                      <a:endParaRPr lang="en-GB" dirty="0"/>
                    </a:p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2.12%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2.7%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2.8%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3.01%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385760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7BC6103-6565-EA35-91AE-6453A3BA5E06}"/>
              </a:ext>
            </a:extLst>
          </p:cNvPr>
          <p:cNvSpPr txBox="1"/>
          <p:nvPr/>
        </p:nvSpPr>
        <p:spPr>
          <a:xfrm>
            <a:off x="678730" y="6485641"/>
            <a:ext cx="9860437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800" dirty="0"/>
              <a:t>* Our financial Statements show this as 112% however this was corrected to 60%. The comparatives will be corrected in the 25/26 financial statements </a:t>
            </a:r>
          </a:p>
        </p:txBody>
      </p:sp>
    </p:spTree>
    <p:extLst>
      <p:ext uri="{BB962C8B-B14F-4D97-AF65-F5344CB8AC3E}">
        <p14:creationId xmlns:p14="http://schemas.microsoft.com/office/powerpoint/2010/main" val="2327953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da69ac7-dd9a-4c0d-852c-c74c416ff570" xsi:nil="true"/>
    <lcf76f155ced4ddcb4097134ff3c332f xmlns="e5bb6f56-dd8d-4c95-8c8c-941b32992e9a">
      <Terms xmlns="http://schemas.microsoft.com/office/infopath/2007/PartnerControls"/>
    </lcf76f155ced4ddcb4097134ff3c332f>
    <_Flow_SignoffStatus xmlns="e5bb6f56-dd8d-4c95-8c8c-941b32992e9a" xsi:nil="true"/>
    <Image xmlns="e5bb6f56-dd8d-4c95-8c8c-941b32992e9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227CE7D32402C47A8A2E8ED4FE19E6C" ma:contentTypeVersion="22" ma:contentTypeDescription="Create a new document." ma:contentTypeScope="" ma:versionID="89244ce21e7489cc4e7a4eda06e56366">
  <xsd:schema xmlns:xsd="http://www.w3.org/2001/XMLSchema" xmlns:xs="http://www.w3.org/2001/XMLSchema" xmlns:p="http://schemas.microsoft.com/office/2006/metadata/properties" xmlns:ns2="e5bb6f56-dd8d-4c95-8c8c-941b32992e9a" xmlns:ns3="cda69ac7-dd9a-4c0d-852c-c74c416ff570" targetNamespace="http://schemas.microsoft.com/office/2006/metadata/properties" ma:root="true" ma:fieldsID="134ce25cdc0a9508cbeff74436ef6a5e" ns2:_="" ns3:_="">
    <xsd:import namespace="e5bb6f56-dd8d-4c95-8c8c-941b32992e9a"/>
    <xsd:import namespace="cda69ac7-dd9a-4c0d-852c-c74c416ff57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3:SharedWithUsers" minOccurs="0"/>
                <xsd:element ref="ns3:SharedWithDetails" minOccurs="0"/>
                <xsd:element ref="ns2:_Flow_SignoffStatu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Imag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bb6f56-dd8d-4c95-8c8c-941b32992e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_Flow_SignoffStatus" ma:index="17" nillable="true" ma:displayName="Sign-off status" ma:internalName="Sign_x002d_off_x0020_status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Image" ma:index="22" nillable="true" ma:displayName="Image" ma:format="Thumbnail" ma:internalName="Imag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b3ac483f-9ac8-47c4-8048-1e6cdbfbbfc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a69ac7-dd9a-4c0d-852c-c74c416ff57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b84e6ffc-71cf-477b-a387-685084700399}" ma:internalName="TaxCatchAll" ma:readOnly="false" ma:showField="CatchAllData" ma:web="cda69ac7-dd9a-4c0d-852c-c74c416ff57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9BA379-2C5F-4376-9132-E45F746C8E41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cda69ac7-dd9a-4c0d-852c-c74c416ff570"/>
    <ds:schemaRef ds:uri="e5bb6f56-dd8d-4c95-8c8c-941b32992e9a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91DA19C-6454-403E-94AD-6ACAE4F1657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F948B8-CBB9-4427-AAEC-24F95419108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bb6f56-dd8d-4c95-8c8c-941b32992e9a"/>
    <ds:schemaRef ds:uri="cda69ac7-dd9a-4c0d-852c-c74c416ff57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188</Words>
  <Application>Microsoft Office PowerPoint</Application>
  <PresentationFormat>Widescreen</PresentationFormat>
  <Paragraphs>54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Vfm sector scorecard – year end 2024/25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Neal</dc:creator>
  <cp:lastModifiedBy>Helen Neal</cp:lastModifiedBy>
  <cp:revision>3</cp:revision>
  <dcterms:created xsi:type="dcterms:W3CDTF">2024-01-04T09:10:51Z</dcterms:created>
  <dcterms:modified xsi:type="dcterms:W3CDTF">2026-01-22T14:09:33Z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0x0101005227CE7D32402C47A8A2E8ED4FE19E6C</vt:lpwstr>
  </property>
  <property fmtid="{D5CDD505-2E9C-101B-9397-08002B2CF9AE}" pid="3" name="MediaServiceImageTags">
    <vt:lpwstr/>
  </property>
</Properties>
</file>